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6" r:id="rId5"/>
    <p:sldId id="299" r:id="rId6"/>
    <p:sldId id="308" r:id="rId7"/>
    <p:sldId id="297" r:id="rId8"/>
    <p:sldId id="313" r:id="rId9"/>
    <p:sldId id="300" r:id="rId10"/>
    <p:sldId id="304" r:id="rId11"/>
    <p:sldId id="310" r:id="rId12"/>
    <p:sldId id="309" r:id="rId13"/>
    <p:sldId id="301" r:id="rId14"/>
    <p:sldId id="311" r:id="rId15"/>
    <p:sldId id="312" r:id="rId16"/>
  </p:sldIdLst>
  <p:sldSz cx="9144000" cy="5143500" type="screen16x9"/>
  <p:notesSz cx="7099300" cy="102362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9B4"/>
    <a:srgbClr val="668980"/>
    <a:srgbClr val="FF9900"/>
    <a:srgbClr val="42464D"/>
    <a:srgbClr val="A08C5C"/>
    <a:srgbClr val="BC9D45"/>
    <a:srgbClr val="914146"/>
    <a:srgbClr val="9190AC"/>
    <a:srgbClr val="9FBEAF"/>
    <a:srgbClr val="00A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015" autoAdjust="0"/>
    <p:restoredTop sz="77378" autoAdjust="0"/>
  </p:normalViewPr>
  <p:slideViewPr>
    <p:cSldViewPr snapToGrid="0">
      <p:cViewPr varScale="1">
        <p:scale>
          <a:sx n="76" d="100"/>
          <a:sy n="76" d="100"/>
        </p:scale>
        <p:origin x="-972" y="-96"/>
      </p:cViewPr>
      <p:guideLst>
        <p:guide orient="horz" pos="1625"/>
        <p:guide orient="horz" pos="3184"/>
        <p:guide orient="horz" pos="255"/>
        <p:guide orient="horz" pos="495"/>
        <p:guide orient="horz" pos="710"/>
        <p:guide orient="horz" pos="2440"/>
        <p:guide pos="2879"/>
        <p:guide pos="4809"/>
        <p:guide pos="167"/>
        <p:guide pos="5594"/>
        <p:guide pos="853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-3211" y="-77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258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0725" y="0"/>
            <a:ext cx="3076917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CONFIDENTIALITY LEVEL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469"/>
            <a:ext cx="3075258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Title of the presentation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0725" y="9721469"/>
            <a:ext cx="3076917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258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0725" y="0"/>
            <a:ext cx="3076917" cy="511486"/>
          </a:xfrm>
          <a:prstGeom prst="rect">
            <a:avLst/>
          </a:prstGeom>
        </p:spPr>
        <p:txBody>
          <a:bodyPr vert="horz" wrap="square" lIns="94842" tIns="47421" rIns="94842" bIns="474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 smtClean="0"/>
              <a:t>CONFIDENTIALITY LEVEL</a:t>
            </a:r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2" tIns="47421" rIns="94842" bIns="47421" rtlCol="0" anchor="ctr"/>
          <a:lstStyle/>
          <a:p>
            <a:pPr lvl="0"/>
            <a:endParaRPr lang="fr-FR" noProof="0" dirty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545"/>
            <a:ext cx="5679440" cy="4606615"/>
          </a:xfrm>
          <a:prstGeom prst="rect">
            <a:avLst/>
          </a:prstGeom>
        </p:spPr>
        <p:txBody>
          <a:bodyPr vert="horz" lIns="94842" tIns="47421" rIns="94842" bIns="47421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469"/>
            <a:ext cx="3075258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 smtClean="0"/>
              <a:t>Title</a:t>
            </a:r>
            <a:r>
              <a:rPr lang="fr-FR" dirty="0" smtClean="0"/>
              <a:t> of the </a:t>
            </a:r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0725" y="9721469"/>
            <a:ext cx="3076917" cy="513109"/>
          </a:xfrm>
          <a:prstGeom prst="rect">
            <a:avLst/>
          </a:prstGeom>
        </p:spPr>
        <p:txBody>
          <a:bodyPr vert="horz" wrap="square" lIns="94842" tIns="47421" rIns="94842" bIns="474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https://www.youtube.com/watch?v=K7agjXFFQJU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Yvonne Chen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 smtClean="0"/>
              <a:t>Mario Moreira,</a:t>
            </a:r>
            <a:r>
              <a:rPr lang="en-US" baseline="0" noProof="0" dirty="0" smtClean="0"/>
              <a:t> </a:t>
            </a:r>
            <a:r>
              <a:rPr lang="en-US" noProof="0" dirty="0" smtClean="0"/>
              <a:t>Pierre </a:t>
            </a:r>
            <a:r>
              <a:rPr lang="en-US" noProof="0" dirty="0" err="1" smtClean="0"/>
              <a:t>Neis</a:t>
            </a:r>
            <a:r>
              <a:rPr lang="en-US" noProof="0" smtClean="0"/>
              <a:t>,</a:t>
            </a:r>
            <a:r>
              <a:rPr lang="en-US" baseline="0" noProof="0" smtClean="0"/>
              <a:t> </a:t>
            </a:r>
            <a:r>
              <a:rPr lang="en-US" noProof="0" smtClean="0"/>
              <a:t>Mehdi Touarigt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smtClean="0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9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65113" y="205978"/>
            <a:ext cx="8616434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 smtClean="0"/>
              <a:t>Title </a:t>
            </a:r>
            <a:endParaRPr lang="en-US" noProof="0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Subtitle or next title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8446" y="486291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81568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7agjXFFQJ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CLkk-UyFro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614403" y="2009031"/>
            <a:ext cx="2185224" cy="2153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 bwMode="auto">
          <a:xfrm>
            <a:off x="2344210" y="2659522"/>
            <a:ext cx="992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rgbClr val="668980"/>
                </a:solidFill>
                <a:latin typeface="+mj-lt"/>
                <a:cs typeface="Arial" pitchFamily="34" charset="0"/>
              </a:rPr>
              <a:t>DEFINE</a:t>
            </a:r>
          </a:p>
        </p:txBody>
      </p:sp>
      <p:sp>
        <p:nvSpPr>
          <p:cNvPr id="5" name="ZoneTexte 4"/>
          <p:cNvSpPr txBox="1"/>
          <p:nvPr/>
        </p:nvSpPr>
        <p:spPr bwMode="auto">
          <a:xfrm>
            <a:off x="3414134" y="1241212"/>
            <a:ext cx="1029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rgbClr val="668980"/>
                </a:solidFill>
                <a:latin typeface="+mj-lt"/>
                <a:cs typeface="Arial" pitchFamily="34" charset="0"/>
              </a:rPr>
              <a:t>DESIGN</a:t>
            </a:r>
            <a:endParaRPr lang="en-US" sz="2400" b="1" dirty="0" err="1" smtClean="0">
              <a:solidFill>
                <a:srgbClr val="668980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 bwMode="auto">
          <a:xfrm>
            <a:off x="5593622" y="1813824"/>
            <a:ext cx="8383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rgbClr val="668980"/>
                </a:solidFill>
                <a:latin typeface="+mj-lt"/>
                <a:cs typeface="Arial" pitchFamily="34" charset="0"/>
              </a:rPr>
              <a:t>BUILD</a:t>
            </a:r>
            <a:endParaRPr lang="en-US" sz="2400" b="1" dirty="0" err="1" smtClean="0">
              <a:solidFill>
                <a:srgbClr val="66898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6012808" y="3085768"/>
            <a:ext cx="609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sz="2400" b="1" dirty="0" smtClean="0">
                <a:solidFill>
                  <a:srgbClr val="668980"/>
                </a:solidFill>
                <a:latin typeface="+mj-lt"/>
                <a:cs typeface="Arial" pitchFamily="34" charset="0"/>
              </a:rPr>
              <a:t> USE</a:t>
            </a:r>
            <a:endParaRPr lang="en-US" sz="2400" b="1" dirty="0" err="1" smtClean="0">
              <a:solidFill>
                <a:srgbClr val="66898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Flèche en arc 2"/>
          <p:cNvSpPr/>
          <p:nvPr/>
        </p:nvSpPr>
        <p:spPr>
          <a:xfrm rot="6795896">
            <a:off x="3471083" y="1821105"/>
            <a:ext cx="2520000" cy="2520000"/>
          </a:xfrm>
          <a:prstGeom prst="circularArrow">
            <a:avLst>
              <a:gd name="adj1" fmla="val 12500"/>
              <a:gd name="adj2" fmla="val 885043"/>
              <a:gd name="adj3" fmla="val 20457681"/>
              <a:gd name="adj4" fmla="val 1191595"/>
              <a:gd name="adj5" fmla="val 12500"/>
            </a:avLst>
          </a:pr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668980"/>
              </a:solidFill>
              <a:latin typeface="+mj-lt"/>
            </a:endParaRPr>
          </a:p>
        </p:txBody>
      </p:sp>
      <p:sp>
        <p:nvSpPr>
          <p:cNvPr id="10" name="ZoneTexte 9"/>
          <p:cNvSpPr txBox="1"/>
          <p:nvPr/>
        </p:nvSpPr>
        <p:spPr bwMode="auto">
          <a:xfrm>
            <a:off x="2840340" y="3941640"/>
            <a:ext cx="1264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rgbClr val="668980"/>
                </a:solidFill>
                <a:latin typeface="+mj-lt"/>
                <a:cs typeface="Arial" pitchFamily="34" charset="0"/>
              </a:rPr>
              <a:t>OBSERVE</a:t>
            </a:r>
            <a:endParaRPr lang="en-US" sz="2400" b="1" dirty="0" err="1" smtClean="0">
              <a:solidFill>
                <a:srgbClr val="66898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 bwMode="auto">
          <a:xfrm>
            <a:off x="4033965" y="2733361"/>
            <a:ext cx="13461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Co-create </a:t>
            </a:r>
          </a:p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in Team</a:t>
            </a:r>
          </a:p>
        </p:txBody>
      </p:sp>
      <p:sp>
        <p:nvSpPr>
          <p:cNvPr id="12" name="ZoneTexte 11"/>
          <p:cNvSpPr txBox="1"/>
          <p:nvPr/>
        </p:nvSpPr>
        <p:spPr bwMode="auto">
          <a:xfrm>
            <a:off x="5499937" y="2183156"/>
            <a:ext cx="15866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Engage</a:t>
            </a:r>
          </a:p>
        </p:txBody>
      </p:sp>
      <p:sp>
        <p:nvSpPr>
          <p:cNvPr id="13" name="ZoneTexte 12"/>
          <p:cNvSpPr txBox="1"/>
          <p:nvPr/>
        </p:nvSpPr>
        <p:spPr bwMode="auto">
          <a:xfrm>
            <a:off x="3057064" y="1610544"/>
            <a:ext cx="1761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Work Visually</a:t>
            </a:r>
          </a:p>
        </p:txBody>
      </p:sp>
      <p:sp>
        <p:nvSpPr>
          <p:cNvPr id="14" name="ZoneTexte 13"/>
          <p:cNvSpPr txBox="1"/>
          <p:nvPr/>
        </p:nvSpPr>
        <p:spPr bwMode="auto">
          <a:xfrm>
            <a:off x="2296696" y="3033628"/>
            <a:ext cx="14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Tailor</a:t>
            </a:r>
          </a:p>
        </p:txBody>
      </p:sp>
      <p:sp>
        <p:nvSpPr>
          <p:cNvPr id="15" name="ZoneTexte 14"/>
          <p:cNvSpPr txBox="1"/>
          <p:nvPr/>
        </p:nvSpPr>
        <p:spPr bwMode="auto">
          <a:xfrm>
            <a:off x="2868408" y="4310972"/>
            <a:ext cx="1761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Improve</a:t>
            </a:r>
          </a:p>
        </p:txBody>
      </p:sp>
      <p:sp>
        <p:nvSpPr>
          <p:cNvPr id="16" name="ZoneTexte 15"/>
          <p:cNvSpPr txBox="1"/>
          <p:nvPr/>
        </p:nvSpPr>
        <p:spPr bwMode="auto">
          <a:xfrm>
            <a:off x="5895636" y="3455099"/>
            <a:ext cx="14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Ad-Hoc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65112" y="571705"/>
            <a:ext cx="8616434" cy="28554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 starting point to improve your meetings, continuously 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documents\S077280\Desktop\wasab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53" y="1004684"/>
            <a:ext cx="5510075" cy="3679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WASABI </a:t>
            </a:r>
            <a:r>
              <a:rPr lang="en-US" dirty="0" smtClean="0"/>
              <a:t>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\S077280\Desktop\MeetUp-Shannon\IMG_57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r="9907" b="19854"/>
          <a:stretch/>
        </p:blipFill>
        <p:spPr bwMode="auto">
          <a:xfrm rot="5400000">
            <a:off x="4309460" y="1221138"/>
            <a:ext cx="3127513" cy="2177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 descr="C:\documents\S077280\Desktop\MeetUp-Shannon\IMG_574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3" t="26179" r="12601" b="9476"/>
          <a:stretch/>
        </p:blipFill>
        <p:spPr bwMode="auto">
          <a:xfrm rot="11609690">
            <a:off x="6585456" y="2994227"/>
            <a:ext cx="1679508" cy="1758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Espace réservé du texte 2"/>
          <p:cNvSpPr txBox="1">
            <a:spLocks/>
          </p:cNvSpPr>
          <p:nvPr/>
        </p:nvSpPr>
        <p:spPr>
          <a:xfrm>
            <a:off x="2223359" y="365850"/>
            <a:ext cx="1985521" cy="22697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It’s a kit for your own purpose </a:t>
            </a:r>
          </a:p>
          <a:p>
            <a:endParaRPr lang="en-US" dirty="0" smtClean="0"/>
          </a:p>
          <a:p>
            <a:r>
              <a:rPr lang="en-US" dirty="0" smtClean="0"/>
              <a:t>- PPT templates</a:t>
            </a:r>
          </a:p>
          <a:p>
            <a:r>
              <a:rPr lang="en-US" dirty="0" smtClean="0"/>
              <a:t>- Color Printers</a:t>
            </a:r>
          </a:p>
          <a:p>
            <a:r>
              <a:rPr lang="en-US" dirty="0" smtClean="0"/>
              <a:t>- Cutting Tools</a:t>
            </a:r>
          </a:p>
          <a:p>
            <a:r>
              <a:rPr lang="en-US" dirty="0" smtClean="0"/>
              <a:t>- Plasticization     </a:t>
            </a:r>
          </a:p>
        </p:txBody>
      </p:sp>
      <p:pic>
        <p:nvPicPr>
          <p:cNvPr id="4" name="Picture 2" descr="C:\documents\S077280\Desktop\DIY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4167">
            <a:off x="106500" y="363955"/>
            <a:ext cx="2010359" cy="140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614403" y="2009031"/>
            <a:ext cx="2185224" cy="21534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 bwMode="auto">
          <a:xfrm>
            <a:off x="2210192" y="2543188"/>
            <a:ext cx="12840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R-DEFINE</a:t>
            </a:r>
          </a:p>
        </p:txBody>
      </p:sp>
      <p:sp>
        <p:nvSpPr>
          <p:cNvPr id="5" name="ZoneTexte 4"/>
          <p:cNvSpPr txBox="1"/>
          <p:nvPr/>
        </p:nvSpPr>
        <p:spPr bwMode="auto">
          <a:xfrm>
            <a:off x="3414134" y="1241212"/>
            <a:ext cx="13208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R-DESIGN</a:t>
            </a:r>
            <a:endParaRPr lang="en-US" sz="2400" b="1" dirty="0" err="1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 bwMode="auto">
          <a:xfrm>
            <a:off x="5863942" y="2076920"/>
            <a:ext cx="8383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BUILD</a:t>
            </a:r>
            <a:endParaRPr lang="en-US" sz="2400" b="1" dirty="0" err="1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6030655" y="3457171"/>
            <a:ext cx="1343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sz="2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PRACTICE</a:t>
            </a:r>
            <a:endParaRPr lang="en-US" sz="2400" b="1" dirty="0" err="1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Flèche en arc 2"/>
          <p:cNvSpPr/>
          <p:nvPr/>
        </p:nvSpPr>
        <p:spPr>
          <a:xfrm rot="6795896">
            <a:off x="3471083" y="1821105"/>
            <a:ext cx="2520000" cy="2520000"/>
          </a:xfrm>
          <a:prstGeom prst="circularArrow">
            <a:avLst>
              <a:gd name="adj1" fmla="val 12500"/>
              <a:gd name="adj2" fmla="val 885043"/>
              <a:gd name="adj3" fmla="val 20457681"/>
              <a:gd name="adj4" fmla="val 1191595"/>
              <a:gd name="adj5" fmla="val 12500"/>
            </a:avLst>
          </a:pr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668980"/>
              </a:solidFill>
              <a:latin typeface="+mj-lt"/>
            </a:endParaRPr>
          </a:p>
        </p:txBody>
      </p:sp>
      <p:sp>
        <p:nvSpPr>
          <p:cNvPr id="10" name="ZoneTexte 9"/>
          <p:cNvSpPr txBox="1"/>
          <p:nvPr/>
        </p:nvSpPr>
        <p:spPr bwMode="auto">
          <a:xfrm>
            <a:off x="2925489" y="4014614"/>
            <a:ext cx="1264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OBSERVE</a:t>
            </a:r>
            <a:endParaRPr lang="en-US" sz="2400" b="1" dirty="0" err="1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 bwMode="auto">
          <a:xfrm>
            <a:off x="4033965" y="2733361"/>
            <a:ext cx="13461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Co-create </a:t>
            </a:r>
          </a:p>
          <a:p>
            <a:pPr algn="ctr"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in Team</a:t>
            </a:r>
          </a:p>
        </p:txBody>
      </p:sp>
      <p:sp>
        <p:nvSpPr>
          <p:cNvPr id="12" name="ZoneTexte 11"/>
          <p:cNvSpPr txBox="1"/>
          <p:nvPr/>
        </p:nvSpPr>
        <p:spPr bwMode="auto">
          <a:xfrm>
            <a:off x="5547312" y="2444413"/>
            <a:ext cx="15866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Manually</a:t>
            </a:r>
          </a:p>
        </p:txBody>
      </p:sp>
      <p:sp>
        <p:nvSpPr>
          <p:cNvPr id="13" name="ZoneTexte 12"/>
          <p:cNvSpPr txBox="1"/>
          <p:nvPr/>
        </p:nvSpPr>
        <p:spPr bwMode="auto">
          <a:xfrm>
            <a:off x="3057064" y="1610544"/>
            <a:ext cx="1761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Work Visually</a:t>
            </a:r>
          </a:p>
        </p:txBody>
      </p:sp>
      <p:sp>
        <p:nvSpPr>
          <p:cNvPr id="14" name="ZoneTexte 13"/>
          <p:cNvSpPr txBox="1"/>
          <p:nvPr/>
        </p:nvSpPr>
        <p:spPr bwMode="auto">
          <a:xfrm>
            <a:off x="1957675" y="2893654"/>
            <a:ext cx="165672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Choose &amp; Tailor</a:t>
            </a:r>
          </a:p>
        </p:txBody>
      </p:sp>
      <p:sp>
        <p:nvSpPr>
          <p:cNvPr id="15" name="ZoneTexte 14"/>
          <p:cNvSpPr txBox="1"/>
          <p:nvPr/>
        </p:nvSpPr>
        <p:spPr bwMode="auto">
          <a:xfrm>
            <a:off x="2676960" y="4383946"/>
            <a:ext cx="1761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</a:t>
            </a:r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mprove</a:t>
            </a:r>
          </a:p>
        </p:txBody>
      </p:sp>
      <p:sp>
        <p:nvSpPr>
          <p:cNvPr id="16" name="ZoneTexte 15"/>
          <p:cNvSpPr txBox="1"/>
          <p:nvPr/>
        </p:nvSpPr>
        <p:spPr bwMode="auto">
          <a:xfrm>
            <a:off x="5863942" y="3826503"/>
            <a:ext cx="23903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20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As you decided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65112" y="571705"/>
            <a:ext cx="8616434" cy="28554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 starting point to improve your meetings, continuously 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WASABI </a:t>
            </a:r>
            <a:r>
              <a:rPr lang="en-US" dirty="0" smtClean="0"/>
              <a:t>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\S077280\Desktop\feuilles-wasab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57" y="628258"/>
            <a:ext cx="5633103" cy="3755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1" name="Rectangle 20"/>
          <p:cNvSpPr/>
          <p:nvPr/>
        </p:nvSpPr>
        <p:spPr>
          <a:xfrm>
            <a:off x="3114103" y="742646"/>
            <a:ext cx="3019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it takes time </a:t>
            </a:r>
            <a:r>
              <a:rPr lang="en-US" sz="1800" b="1" dirty="0" smtClean="0">
                <a:solidFill>
                  <a:schemeClr val="bg1"/>
                </a:solidFill>
              </a:rPr>
              <a:t>&amp; conditions 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for </a:t>
            </a:r>
            <a:r>
              <a:rPr lang="en-US" sz="1800" b="1" dirty="0">
                <a:solidFill>
                  <a:schemeClr val="bg1"/>
                </a:solidFill>
              </a:rPr>
              <a:t>each wasabi plant to grow</a:t>
            </a:r>
          </a:p>
        </p:txBody>
      </p:sp>
    </p:spTree>
    <p:extLst>
      <p:ext uri="{BB962C8B-B14F-4D97-AF65-F5344CB8AC3E}">
        <p14:creationId xmlns:p14="http://schemas.microsoft.com/office/powerpoint/2010/main" val="23214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2508">
            <a:off x="398328" y="757258"/>
            <a:ext cx="3996731" cy="2997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31671">
            <a:off x="4054312" y="1521344"/>
            <a:ext cx="3996731" cy="2997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65112" y="571705"/>
            <a:ext cx="8616434" cy="285545"/>
          </a:xfrm>
        </p:spPr>
        <p:txBody>
          <a:bodyPr/>
          <a:lstStyle/>
          <a:p>
            <a:r>
              <a:rPr lang="en-US" dirty="0" smtClean="0"/>
              <a:t>Table Set</a:t>
            </a:r>
            <a:endParaRPr lang="en-US" dirty="0"/>
          </a:p>
        </p:txBody>
      </p:sp>
      <p:sp>
        <p:nvSpPr>
          <p:cNvPr id="2" name="ZoneTexte 1"/>
          <p:cNvSpPr txBox="1"/>
          <p:nvPr/>
        </p:nvSpPr>
        <p:spPr bwMode="auto">
          <a:xfrm>
            <a:off x="5592693" y="280178"/>
            <a:ext cx="27805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Each attendees gets a number of points at the beginning of the meeting,  and places them on patterns and/or anti-patterns cards he  has noticed during the session., in real time or at the end, before debriefing.  </a:t>
            </a:r>
          </a:p>
        </p:txBody>
      </p:sp>
    </p:spTree>
    <p:extLst>
      <p:ext uri="{BB962C8B-B14F-4D97-AF65-F5344CB8AC3E}">
        <p14:creationId xmlns:p14="http://schemas.microsoft.com/office/powerpoint/2010/main" val="20453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65112" y="571705"/>
            <a:ext cx="8616434" cy="28554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Feedback</a:t>
            </a:r>
            <a:r>
              <a:rPr lang="en-US" dirty="0" smtClean="0"/>
              <a:t> Door </a:t>
            </a:r>
            <a:endParaRPr lang="en-US" dirty="0"/>
          </a:p>
        </p:txBody>
      </p:sp>
      <p:pic>
        <p:nvPicPr>
          <p:cNvPr id="1026" name="Picture 2" descr="C:\documents\S077280\Desktop\MeetUp-Shannon\IMG_58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11913" r="3132" b="3999"/>
          <a:stretch/>
        </p:blipFill>
        <p:spPr bwMode="auto">
          <a:xfrm>
            <a:off x="3331925" y="400830"/>
            <a:ext cx="3469710" cy="425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ZoneTexte 4"/>
          <p:cNvSpPr txBox="1"/>
          <p:nvPr/>
        </p:nvSpPr>
        <p:spPr bwMode="auto">
          <a:xfrm>
            <a:off x="4734838" y="3092457"/>
            <a:ext cx="1954063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Before leaving the room, each attendee places a dot  on each  pattern and anti-pattern he  has noticed during the session.  A global session for debriefing is done periodically. </a:t>
            </a:r>
          </a:p>
        </p:txBody>
      </p:sp>
    </p:spTree>
    <p:extLst>
      <p:ext uri="{BB962C8B-B14F-4D97-AF65-F5344CB8AC3E}">
        <p14:creationId xmlns:p14="http://schemas.microsoft.com/office/powerpoint/2010/main" val="34819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3756">
            <a:off x="1133759" y="1043949"/>
            <a:ext cx="4059507" cy="2908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Real Time / Serious Game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5843213" y="943640"/>
            <a:ext cx="27805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b="1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Real </a:t>
            </a:r>
            <a:r>
              <a:rPr lang="en-US" sz="12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T</a:t>
            </a:r>
            <a:r>
              <a:rPr lang="en-US" sz="1200" b="1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ime </a:t>
            </a:r>
          </a:p>
          <a:p>
            <a:pPr eaLnBrk="1" hangingPunct="1"/>
            <a:r>
              <a:rPr lang="en-US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Each attendees chooses one or more cards -  role,  pattern and anti-pattern - he wants to work on during the meeting. </a:t>
            </a:r>
          </a:p>
        </p:txBody>
      </p:sp>
      <p:sp>
        <p:nvSpPr>
          <p:cNvPr id="6" name="ZoneTexte 5"/>
          <p:cNvSpPr txBox="1"/>
          <p:nvPr/>
        </p:nvSpPr>
        <p:spPr bwMode="auto">
          <a:xfrm>
            <a:off x="5843212" y="2035643"/>
            <a:ext cx="278059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b="1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Serious Game </a:t>
            </a:r>
          </a:p>
          <a:p>
            <a:pPr eaLnBrk="1" hangingPunct="1"/>
            <a:r>
              <a:rPr lang="en-US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Each attendees chooses one  behavior  he wants to work on during the game.  The team decides which set  of cards to use per game.  </a:t>
            </a:r>
          </a:p>
          <a:p>
            <a:pPr marL="171450" indent="-171450" eaLnBrk="1" hangingPunct="1">
              <a:buFontTx/>
              <a:buChar char="-"/>
            </a:pPr>
            <a:r>
              <a:rPr lang="en-US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Tripp and Tyler </a:t>
            </a:r>
          </a:p>
          <a:p>
            <a:pPr marL="171450" indent="-171450" eaLnBrk="1" hangingPunct="1">
              <a:buFontTx/>
              <a:buChar char="-"/>
            </a:pPr>
            <a:r>
              <a:rPr lang="en-US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TV Series</a:t>
            </a:r>
          </a:p>
          <a:p>
            <a:pPr marL="171450" indent="-171450" eaLnBrk="1" hangingPunct="1">
              <a:buFontTx/>
              <a:buChar char="-"/>
            </a:pPr>
            <a:r>
              <a:rPr lang="en-US" sz="1200" dirty="0" smtClean="0">
                <a:solidFill>
                  <a:srgbClr val="404040"/>
                </a:solidFill>
                <a:cs typeface="Arial" pitchFamily="34" charset="0"/>
              </a:rPr>
              <a:t>Animals ‘ Ark Game </a:t>
            </a:r>
            <a:r>
              <a:rPr lang="fr-FR" sz="1200" dirty="0" smtClean="0">
                <a:solidFill>
                  <a:srgbClr val="404040"/>
                </a:solidFill>
                <a:latin typeface="+mj-lt"/>
                <a:cs typeface="Arial" pitchFamily="34" charset="0"/>
              </a:rPr>
              <a:t>…</a:t>
            </a:r>
            <a:endParaRPr lang="en-US" sz="1200" dirty="0" smtClean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 rot="20414087">
            <a:off x="2033016" y="3988971"/>
            <a:ext cx="36217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20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Play   -   Feel   -   Guess </a:t>
            </a:r>
          </a:p>
        </p:txBody>
      </p:sp>
    </p:spTree>
    <p:extLst>
      <p:ext uri="{BB962C8B-B14F-4D97-AF65-F5344CB8AC3E}">
        <p14:creationId xmlns:p14="http://schemas.microsoft.com/office/powerpoint/2010/main" val="39831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Roles</a:t>
            </a:r>
          </a:p>
        </p:txBody>
      </p:sp>
      <p:pic>
        <p:nvPicPr>
          <p:cNvPr id="7171" name="Picture 3" descr="C:\documents\S077280\Desktop\Image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81" y="857250"/>
            <a:ext cx="5896833" cy="38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Patterns / Anti-Patterns</a:t>
            </a:r>
          </a:p>
        </p:txBody>
      </p:sp>
      <p:pic>
        <p:nvPicPr>
          <p:cNvPr id="6146" name="Picture 2" descr="C:\documents\S077280\Desktop\Image 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8" y="1418491"/>
            <a:ext cx="4206151" cy="276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documents\S077280\Desktop\Image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96" y="1418492"/>
            <a:ext cx="4206150" cy="276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2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Behavioral </a:t>
            </a:r>
            <a:r>
              <a:rPr lang="en-US" dirty="0"/>
              <a:t>A</a:t>
            </a:r>
            <a:r>
              <a:rPr lang="en-US" dirty="0" smtClean="0"/>
              <a:t>rchetypes : Tripp &amp; Tyler </a:t>
            </a:r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2095200"/>
            <a:ext cx="2534756" cy="175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documents\S077280\Desktop\Image 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50" y="1113690"/>
            <a:ext cx="5663758" cy="372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Behavioral Archetypes </a:t>
            </a:r>
            <a:r>
              <a:rPr lang="en-US" dirty="0"/>
              <a:t>:</a:t>
            </a:r>
            <a:r>
              <a:rPr lang="en-US" dirty="0" smtClean="0"/>
              <a:t>  TV Series</a:t>
            </a:r>
          </a:p>
        </p:txBody>
      </p:sp>
      <p:pic>
        <p:nvPicPr>
          <p:cNvPr id="4099" name="Picture 3" descr="C:\documents\S077280\Desktop\Image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52" y="1313513"/>
            <a:ext cx="4308217" cy="283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S077280\Desktop\Image 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3" y="1313512"/>
            <a:ext cx="4308219" cy="28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2555630" y="4378373"/>
            <a:ext cx="4572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16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Create </a:t>
            </a:r>
            <a:r>
              <a:rPr lang="en-US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next </a:t>
            </a:r>
            <a:r>
              <a:rPr lang="en-US" sz="1600" dirty="0" smtClean="0">
                <a:solidFill>
                  <a:srgbClr val="9FD9B4"/>
                </a:solidFill>
                <a:latin typeface="+mj-lt"/>
                <a:cs typeface="Arial" pitchFamily="34" charset="0"/>
              </a:rPr>
              <a:t>season(s) with your own archetypes </a:t>
            </a:r>
          </a:p>
        </p:txBody>
      </p:sp>
    </p:spTree>
    <p:extLst>
      <p:ext uri="{BB962C8B-B14F-4D97-AF65-F5344CB8AC3E}">
        <p14:creationId xmlns:p14="http://schemas.microsoft.com/office/powerpoint/2010/main" val="32689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265113" y="205978"/>
            <a:ext cx="8616434" cy="352822"/>
          </a:xfrm>
        </p:spPr>
        <p:txBody>
          <a:bodyPr/>
          <a:lstStyle/>
          <a:p>
            <a:r>
              <a:rPr lang="en-US" dirty="0" smtClean="0"/>
              <a:t>WASABI Cards</a:t>
            </a:r>
            <a:endParaRPr lang="en-US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265112" y="571705"/>
            <a:ext cx="8616434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Behavioral Archetypes :  Animals’ Ark Game</a:t>
            </a:r>
          </a:p>
        </p:txBody>
      </p:sp>
      <p:pic>
        <p:nvPicPr>
          <p:cNvPr id="5122" name="Picture 2" descr="C:\documents\S077280\Desktop\Image 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51" y="1025488"/>
            <a:ext cx="5911283" cy="388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39"/>
          <a:stretch/>
        </p:blipFill>
        <p:spPr bwMode="auto">
          <a:xfrm>
            <a:off x="265112" y="1973548"/>
            <a:ext cx="2431196" cy="165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5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A XL ppt16-9_Master template_Europe">
  <a:themeElements>
    <a:clrScheme name="AXA XL Colour Theme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42464D"/>
      </a:accent5>
      <a:accent6>
        <a:srgbClr val="BC9D45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934452E818341A92730897A9E1FB8" ma:contentTypeVersion="4" ma:contentTypeDescription="Create a new document." ma:contentTypeScope="" ma:versionID="3d67182461b06855600d817f75b3cf24">
  <xsd:schema xmlns:xsd="http://www.w3.org/2001/XMLSchema" xmlns:xs="http://www.w3.org/2001/XMLSchema" xmlns:p="http://schemas.microsoft.com/office/2006/metadata/properties" xmlns:ns2="c675d1d4-1ee1-4eeb-8993-0c9ad2bc2621" targetNamespace="http://schemas.microsoft.com/office/2006/metadata/properties" ma:root="true" ma:fieldsID="bbb570a9223e46b0827b40ad5733408b" ns2:_="">
    <xsd:import namespace="c675d1d4-1ee1-4eeb-8993-0c9ad2bc2621"/>
    <xsd:element name="properties">
      <xsd:complexType>
        <xsd:sequence>
          <xsd:element name="documentManagement">
            <xsd:complexType>
              <xsd:all>
                <xsd:element ref="ns2:Publier_x0020_sur_x0020_WebPar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5d1d4-1ee1-4eeb-8993-0c9ad2bc2621" elementFormDefault="qualified">
    <xsd:import namespace="http://schemas.microsoft.com/office/2006/documentManagement/types"/>
    <xsd:import namespace="http://schemas.microsoft.com/office/infopath/2007/PartnerControls"/>
    <xsd:element name="Publier_x0020_sur_x0020_WebPart" ma:index="8" nillable="true" ma:displayName="Publier sur WebPart" ma:default="1" ma:description="Est à Oui lorsque l'on désire afficher ce document dans les dernières publications de la page d'accueil" ma:internalName="Publier_x0020_sur_x0020_WebPar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er_x0020_sur_x0020_WebPart xmlns="c675d1d4-1ee1-4eeb-8993-0c9ad2bc2621">true</Publier_x0020_sur_x0020_WebPart>
  </documentManagement>
</p:properties>
</file>

<file path=customXml/itemProps1.xml><?xml version="1.0" encoding="utf-8"?>
<ds:datastoreItem xmlns:ds="http://schemas.openxmlformats.org/officeDocument/2006/customXml" ds:itemID="{5D0743CA-36A9-4F03-93F2-BF7D94E28A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3EDAF7-176C-46B3-A253-8E7348F61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75d1d4-1ee1-4eeb-8993-0c9ad2bc26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2BCB76-05E0-4C3B-A3F5-A0B9CB301001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c675d1d4-1ee1-4eeb-8993-0c9ad2bc2621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AXA XL ppt16-9_Master template_Europe</Template>
  <TotalTime>628</TotalTime>
  <Words>375</Words>
  <Application>Microsoft Office PowerPoint</Application>
  <PresentationFormat>Affichage à l'écran (16:9)</PresentationFormat>
  <Paragraphs>103</Paragraphs>
  <Slides>12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AXA XL ppt16-9_Master template_Europe</vt:lpstr>
      <vt:lpstr>WASABI Cards</vt:lpstr>
      <vt:lpstr>WASABI Cards</vt:lpstr>
      <vt:lpstr>WASABI Cards</vt:lpstr>
      <vt:lpstr>WASABI Cards</vt:lpstr>
      <vt:lpstr>WASABI Cards</vt:lpstr>
      <vt:lpstr>WASABI Cards</vt:lpstr>
      <vt:lpstr>WASABI Cards</vt:lpstr>
      <vt:lpstr>WASABI Cards</vt:lpstr>
      <vt:lpstr>WASABI Cards</vt:lpstr>
      <vt:lpstr>Présentation PowerPoint</vt:lpstr>
      <vt:lpstr>WASABI Cards</vt:lpstr>
      <vt:lpstr>Présentation PowerPoint</vt:lpstr>
    </vt:vector>
  </TitlesOfParts>
  <Company>AXA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NORMM Launching 2019 Edition </dc:title>
  <dc:creator>MOOG Stéphane</dc:creator>
  <cp:lastModifiedBy>MOOG Stéphane</cp:lastModifiedBy>
  <cp:revision>104</cp:revision>
  <cp:lastPrinted>2018-07-10T08:02:13Z</cp:lastPrinted>
  <dcterms:created xsi:type="dcterms:W3CDTF">2019-02-18T16:09:56Z</dcterms:created>
  <dcterms:modified xsi:type="dcterms:W3CDTF">2019-08-20T12:04:18Z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df0749-435c-47bb-bc94-a4b9e551edbc_Enabled">
    <vt:lpwstr>True</vt:lpwstr>
  </property>
  <property fmtid="{D5CDD505-2E9C-101B-9397-08002B2CF9AE}" pid="3" name="MSIP_Label_fadf0749-435c-47bb-bc94-a4b9e551edbc_SiteId">
    <vt:lpwstr>53b7cac7-14be-46d4-be43-f2ad9244d901</vt:lpwstr>
  </property>
  <property fmtid="{D5CDD505-2E9C-101B-9397-08002B2CF9AE}" pid="4" name="MSIP_Label_fadf0749-435c-47bb-bc94-a4b9e551edbc_Ref">
    <vt:lpwstr>https://api.informationprotection.azure.com/api/53b7cac7-14be-46d4-be43-f2ad9244d901</vt:lpwstr>
  </property>
  <property fmtid="{D5CDD505-2E9C-101B-9397-08002B2CF9AE}" pid="5" name="MSIP_Label_fadf0749-435c-47bb-bc94-a4b9e551edbc_Owner">
    <vt:lpwstr>sara.depasquale@xlgroup.com</vt:lpwstr>
  </property>
  <property fmtid="{D5CDD505-2E9C-101B-9397-08002B2CF9AE}" pid="6" name="MSIP_Label_fadf0749-435c-47bb-bc94-a4b9e551edbc_SetDate">
    <vt:lpwstr>2018-07-16T10:47:12.2154637+02:00</vt:lpwstr>
  </property>
  <property fmtid="{D5CDD505-2E9C-101B-9397-08002B2CF9AE}" pid="7" name="MSIP_Label_fadf0749-435c-47bb-bc94-a4b9e551edbc_Name">
    <vt:lpwstr>Unsecured Content</vt:lpwstr>
  </property>
  <property fmtid="{D5CDD505-2E9C-101B-9397-08002B2CF9AE}" pid="8" name="MSIP_Label_fadf0749-435c-47bb-bc94-a4b9e551edbc_Application">
    <vt:lpwstr>Microsoft Azure Information Protection</vt:lpwstr>
  </property>
  <property fmtid="{D5CDD505-2E9C-101B-9397-08002B2CF9AE}" pid="9" name="MSIP_Label_fadf0749-435c-47bb-bc94-a4b9e551edbc_Extended_MSFT_Method">
    <vt:lpwstr>Automatic</vt:lpwstr>
  </property>
  <property fmtid="{D5CDD505-2E9C-101B-9397-08002B2CF9AE}" pid="10" name="Sensitivity">
    <vt:lpwstr>Unsecured Content</vt:lpwstr>
  </property>
  <property fmtid="{D5CDD505-2E9C-101B-9397-08002B2CF9AE}" pid="11" name="ContentTypeId">
    <vt:lpwstr>0x010100AF3934452E818341A92730897A9E1FB8</vt:lpwstr>
  </property>
</Properties>
</file>